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5" r:id="rId1"/>
  </p:sldMasterIdLst>
  <p:notesMasterIdLst>
    <p:notesMasterId r:id="rId15"/>
  </p:notesMasterIdLst>
  <p:sldIdLst>
    <p:sldId id="256" r:id="rId2"/>
    <p:sldId id="787" r:id="rId3"/>
    <p:sldId id="783" r:id="rId4"/>
    <p:sldId id="789" r:id="rId5"/>
    <p:sldId id="277" r:id="rId6"/>
    <p:sldId id="276" r:id="rId7"/>
    <p:sldId id="784" r:id="rId8"/>
    <p:sldId id="260" r:id="rId9"/>
    <p:sldId id="273" r:id="rId10"/>
    <p:sldId id="786" r:id="rId11"/>
    <p:sldId id="788" r:id="rId12"/>
    <p:sldId id="785" r:id="rId13"/>
    <p:sldId id="272" r:id="rId14"/>
  </p:sldIdLst>
  <p:sldSz cx="9144000" cy="6858000" type="screen4x3"/>
  <p:notesSz cx="6808788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5C7720-4E33-43C7-A9B3-0A0844283C3B}" v="1" dt="2023-06-27T06:29:22.3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дрей Селиванов" userId="33bbf62b17249bd2" providerId="LiveId" clId="{BF5C7720-4E33-43C7-A9B3-0A0844283C3B}"/>
    <pc:docChg chg="custSel modSld">
      <pc:chgData name="Андрей Селиванов" userId="33bbf62b17249bd2" providerId="LiveId" clId="{BF5C7720-4E33-43C7-A9B3-0A0844283C3B}" dt="2023-06-27T11:43:38.592" v="387" actId="20577"/>
      <pc:docMkLst>
        <pc:docMk/>
      </pc:docMkLst>
      <pc:sldChg chg="modSp mod">
        <pc:chgData name="Андрей Селиванов" userId="33bbf62b17249bd2" providerId="LiveId" clId="{BF5C7720-4E33-43C7-A9B3-0A0844283C3B}" dt="2023-06-27T11:43:38.592" v="387" actId="20577"/>
        <pc:sldMkLst>
          <pc:docMk/>
          <pc:sldMk cId="1221408659" sldId="787"/>
        </pc:sldMkLst>
        <pc:spChg chg="mod">
          <ac:chgData name="Андрей Селиванов" userId="33bbf62b17249bd2" providerId="LiveId" clId="{BF5C7720-4E33-43C7-A9B3-0A0844283C3B}" dt="2023-06-27T06:30:23.501" v="143" actId="20577"/>
          <ac:spMkLst>
            <pc:docMk/>
            <pc:sldMk cId="1221408659" sldId="787"/>
            <ac:spMk id="2" creationId="{00000000-0000-0000-0000-000000000000}"/>
          </ac:spMkLst>
        </pc:spChg>
        <pc:spChg chg="mod">
          <ac:chgData name="Андрей Селиванов" userId="33bbf62b17249bd2" providerId="LiveId" clId="{BF5C7720-4E33-43C7-A9B3-0A0844283C3B}" dt="2023-06-27T11:43:38.592" v="387" actId="20577"/>
          <ac:spMkLst>
            <pc:docMk/>
            <pc:sldMk cId="1221408659" sldId="787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217" cy="497047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5981" y="0"/>
            <a:ext cx="2951217" cy="497047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A28E74B1-B216-41AD-AF85-79F7A5946672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4538"/>
            <a:ext cx="4967288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562" y="4716383"/>
            <a:ext cx="5447666" cy="4468654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179"/>
            <a:ext cx="2951217" cy="497046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5981" y="9431179"/>
            <a:ext cx="2951217" cy="497046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A44F203E-4B79-4FF4-AEF0-E952D4DDDD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537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4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/>
          </a:p>
        </p:txBody>
      </p:sp>
      <p:sp>
        <p:nvSpPr>
          <p:cNvPr id="9011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604BD3-2E2C-4E9A-9D61-FC5452F7044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310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4F203E-4B79-4FF4-AEF0-E952D4DDDD2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301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865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38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7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459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081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67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9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2781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754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24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68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13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764704"/>
            <a:ext cx="8640960" cy="2592288"/>
          </a:xfrm>
        </p:spPr>
        <p:txBody>
          <a:bodyPr>
            <a:normAutofit/>
          </a:bodyPr>
          <a:lstStyle/>
          <a:p>
            <a:pPr algn="ctr"/>
            <a:r>
              <a:rPr lang="ru-RU" sz="44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 состоянии медицинского обслуживания на территории Увинского района.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79912" y="5589240"/>
            <a:ext cx="5256584" cy="1268760"/>
          </a:xfrm>
        </p:spPr>
        <p:txBody>
          <a:bodyPr>
            <a:noAutofit/>
          </a:bodyPr>
          <a:lstStyle/>
          <a:p>
            <a:r>
              <a:rPr lang="ru-RU" sz="2400" b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И.о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. главного врача  БУЗ УР «Увинская РБ МЗУР»</a:t>
            </a:r>
          </a:p>
          <a:p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Каткова Наталья Митрофановна.</a:t>
            </a:r>
          </a:p>
        </p:txBody>
      </p:sp>
    </p:spTree>
    <p:extLst>
      <p:ext uri="{BB962C8B-B14F-4D97-AF65-F5344CB8AC3E}">
        <p14:creationId xmlns:p14="http://schemas.microsoft.com/office/powerpoint/2010/main" val="2734657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организаций работники которых прошли диспансеризацию в рамках выездной работы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91264" cy="5688632"/>
          </a:xfrm>
        </p:spPr>
        <p:txBody>
          <a:bodyPr>
            <a:noAutofit/>
          </a:bodyPr>
          <a:lstStyle/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Увадрев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–Холдинг 120 чел.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ООО Орион 80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чел. </a:t>
            </a:r>
          </a:p>
          <a:p>
            <a:pPr marL="109728" indent="0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учреждений образования в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работе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находится только школа №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 (прошли м/о в сторонней организации)</a:t>
            </a:r>
          </a:p>
          <a:p>
            <a:pPr marL="109728" indent="0"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стадии заключения договоров и в работе находятся</a:t>
            </a:r>
          </a:p>
          <a:p>
            <a:pPr marL="109728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Дента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Эль                                            УУК ЖКХ               </a:t>
            </a:r>
          </a:p>
          <a:p>
            <a:pPr marL="109728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Россети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д/с № 7, 8, 12, </a:t>
            </a:r>
          </a:p>
          <a:p>
            <a:pPr marL="109728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ДШИ, РИМЦ                                      Общепит</a:t>
            </a:r>
          </a:p>
          <a:p>
            <a:pPr marL="109728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Увинский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профколледж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Увинская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библиотека                                                         «Первомайская база»                        ИП Рябов</a:t>
            </a:r>
          </a:p>
          <a:p>
            <a:pPr marL="109728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Почта России                        Электрические сети Удмуртии                                 </a:t>
            </a:r>
          </a:p>
          <a:p>
            <a:pPr marL="109728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СюмсиЛес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Администрация района</a:t>
            </a:r>
          </a:p>
          <a:p>
            <a:pPr marL="109728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ПАО Ростелеком                Централизованная бухгалтерия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2612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ООО «Западный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СПК Победа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СПП СК «Дары природы Удмуртии»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ООО «РИКО – АГРО»</a:t>
            </a:r>
          </a:p>
          <a:p>
            <a:pPr marL="109728" indent="0" algn="ctr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стадии решения вопроса о проведении ДОГВН </a:t>
            </a:r>
          </a:p>
          <a:p>
            <a:pPr marL="109728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ТП «Восток – Ресурс»</a:t>
            </a:r>
          </a:p>
          <a:p>
            <a:pPr marL="109728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СПК «Колхоз Заря»</a:t>
            </a:r>
          </a:p>
          <a:p>
            <a:pPr marL="109728" indent="0">
              <a:buNone/>
            </a:pP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Нылгинский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детский дом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858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Эффективность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проведенной 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диспансеризации                                                                                              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пять месяцев 2023 года выявлено:</a:t>
            </a:r>
            <a:b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640960" cy="4176464"/>
          </a:xfrm>
          <a:ln>
            <a:noFill/>
          </a:ln>
        </p:spPr>
        <p:txBody>
          <a:bodyPr>
            <a:normAutofit fontScale="92500" lnSpcReduction="20000"/>
          </a:bodyPr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ЗНО-6 случаев: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 случая в третьей  стадии (периферический рак легкого)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 молочной железы -2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 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рак шейки матки-2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случаев  сахарного диабета</a:t>
            </a:r>
          </a:p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случай артериальной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гипертензии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хроническая обструктивная  болезнь легких -3 </a:t>
            </a: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случая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972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8474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E00D202-70A4-79AB-3D38-DC00203479D4}"/>
              </a:ext>
            </a:extLst>
          </p:cNvPr>
          <p:cNvSpPr txBox="1"/>
          <p:nvPr/>
        </p:nvSpPr>
        <p:spPr>
          <a:xfrm>
            <a:off x="825500" y="476672"/>
            <a:ext cx="7493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Благодарю </a:t>
            </a:r>
            <a:r>
              <a:rPr lang="ru-RU" sz="4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0" y="1376363"/>
            <a:ext cx="7493000" cy="4103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9958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Сеть учреждений здравоохранения 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3"/>
            <a:ext cx="8291264" cy="4032448"/>
          </a:xfrm>
        </p:spPr>
        <p:txBody>
          <a:bodyPr>
            <a:noAutofit/>
          </a:bodyPr>
          <a:lstStyle/>
          <a:p>
            <a:pPr marL="109728" indent="0">
              <a:buNone/>
            </a:pPr>
            <a:endParaRPr lang="ru-RU" sz="2800" dirty="0"/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БУЗ УР «Увинская РБ МЗ УР» на 134 койки и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койки дневного стационара.</a:t>
            </a:r>
          </a:p>
          <a:p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Нылгинская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участковая больница на 8 коек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дневного стационара.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Рябовская и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Удугучинская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врачебные амбулатории.</a:t>
            </a: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38 ФАП.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221408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AutoShape 76"/>
          <p:cNvSpPr>
            <a:spLocks noChangeArrowheads="1"/>
          </p:cNvSpPr>
          <p:nvPr/>
        </p:nvSpPr>
        <p:spPr bwMode="gray">
          <a:xfrm>
            <a:off x="431800" y="2434754"/>
            <a:ext cx="936625" cy="584200"/>
          </a:xfrm>
          <a:prstGeom prst="parallelogram">
            <a:avLst>
              <a:gd name="adj" fmla="val 97554"/>
            </a:avLst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i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" name="Rectangle 78"/>
          <p:cNvSpPr>
            <a:spLocks noChangeArrowheads="1"/>
          </p:cNvSpPr>
          <p:nvPr/>
        </p:nvSpPr>
        <p:spPr bwMode="ltGray">
          <a:xfrm>
            <a:off x="1346154" y="2384748"/>
            <a:ext cx="3124200" cy="684212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31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1800" i="0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89092" name="Rectangle 81"/>
          <p:cNvSpPr>
            <a:spLocks noChangeArrowheads="1"/>
          </p:cNvSpPr>
          <p:nvPr/>
        </p:nvSpPr>
        <p:spPr bwMode="auto">
          <a:xfrm>
            <a:off x="1729465" y="2569691"/>
            <a:ext cx="2670175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800" b="1" i="0" dirty="0">
                <a:solidFill>
                  <a:srgbClr val="0070C0"/>
                </a:solidFill>
                <a:latin typeface="Bookman Old Style" pitchFamily="18" charset="0"/>
              </a:rPr>
              <a:t> </a:t>
            </a:r>
            <a:r>
              <a:rPr lang="ru-RU" sz="2400" b="1" i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ВРАЧИ</a:t>
            </a:r>
            <a:endParaRPr lang="en-US" sz="2400" b="1" i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093" name="Rectangle 87"/>
          <p:cNvSpPr>
            <a:spLocks noChangeArrowheads="1"/>
          </p:cNvSpPr>
          <p:nvPr/>
        </p:nvSpPr>
        <p:spPr bwMode="auto">
          <a:xfrm>
            <a:off x="-114334" y="1858169"/>
            <a:ext cx="158591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6699"/>
                </a:solidFill>
                <a:latin typeface="Bookman Old Style" pitchFamily="18" charset="0"/>
              </a:rPr>
              <a:t>                </a:t>
            </a:r>
            <a:r>
              <a:rPr lang="ru-RU" sz="2400" b="1" dirty="0">
                <a:latin typeface="Bookman Old Style" pitchFamily="18" charset="0"/>
              </a:rPr>
              <a:t>78</a:t>
            </a:r>
            <a:r>
              <a:rPr lang="ru-RU" b="1" i="0" dirty="0">
                <a:latin typeface="Bookman Old Style" pitchFamily="18" charset="0"/>
              </a:rPr>
              <a:t> </a:t>
            </a:r>
            <a:endParaRPr lang="en-US" b="1" i="0" dirty="0">
              <a:latin typeface="Bookman Old Style" pitchFamily="18" charset="0"/>
            </a:endParaRPr>
          </a:p>
        </p:txBody>
      </p:sp>
      <p:sp>
        <p:nvSpPr>
          <p:cNvPr id="28" name="Rectangle 113"/>
          <p:cNvSpPr>
            <a:spLocks noChangeArrowheads="1"/>
          </p:cNvSpPr>
          <p:nvPr/>
        </p:nvSpPr>
        <p:spPr bwMode="gray">
          <a:xfrm>
            <a:off x="1516856" y="3739147"/>
            <a:ext cx="2986088" cy="56991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Штатных единиц</a:t>
            </a:r>
          </a:p>
        </p:txBody>
      </p:sp>
      <p:sp>
        <p:nvSpPr>
          <p:cNvPr id="56328" name="Text Box 114"/>
          <p:cNvSpPr txBox="1">
            <a:spLocks noChangeArrowheads="1"/>
          </p:cNvSpPr>
          <p:nvPr/>
        </p:nvSpPr>
        <p:spPr bwMode="black">
          <a:xfrm>
            <a:off x="297848" y="3775430"/>
            <a:ext cx="1114425" cy="400110"/>
          </a:xfrm>
          <a:prstGeom prst="rect">
            <a:avLst/>
          </a:prstGeom>
          <a:noFill/>
          <a:ln>
            <a:noFill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latin typeface="Bookman Old Style" pitchFamily="18" charset="0"/>
              </a:rPr>
              <a:t>152,5</a:t>
            </a:r>
            <a:endParaRPr lang="en-US" sz="2000" b="1" i="0" dirty="0">
              <a:latin typeface="Bookman Old Style" pitchFamily="18" charset="0"/>
            </a:endParaRPr>
          </a:p>
        </p:txBody>
      </p:sp>
      <p:sp>
        <p:nvSpPr>
          <p:cNvPr id="89098" name="Rectangle 39"/>
          <p:cNvSpPr>
            <a:spLocks noRot="1" noChangeArrowheads="1"/>
          </p:cNvSpPr>
          <p:nvPr/>
        </p:nvSpPr>
        <p:spPr bwMode="auto">
          <a:xfrm>
            <a:off x="470038" y="476672"/>
            <a:ext cx="808037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47" tIns="40074" rIns="80147" bIns="40074" anchor="ctr"/>
          <a:lstStyle/>
          <a:p>
            <a:pPr algn="ctr" eaLnBrk="0" hangingPunct="0"/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АДРОВОЕ ОБЕСПЕЧЕНИЕ </a:t>
            </a:r>
          </a:p>
          <a:p>
            <a:pPr algn="ctr" eaLnBrk="0" hangingPunct="0"/>
            <a:r>
              <a:rPr lang="ru-RU" sz="32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БУЗ УР «УВИНСКАЯ РБ МЗ УР»</a:t>
            </a:r>
          </a:p>
        </p:txBody>
      </p:sp>
      <p:sp>
        <p:nvSpPr>
          <p:cNvPr id="3" name="Rectangle 78"/>
          <p:cNvSpPr>
            <a:spLocks noChangeArrowheads="1"/>
          </p:cNvSpPr>
          <p:nvPr/>
        </p:nvSpPr>
        <p:spPr bwMode="ltGray">
          <a:xfrm>
            <a:off x="5667786" y="2384748"/>
            <a:ext cx="3111500" cy="720725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31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 sz="1800" i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89105" name="Rectangle 81"/>
          <p:cNvSpPr>
            <a:spLocks noChangeArrowheads="1"/>
          </p:cNvSpPr>
          <p:nvPr/>
        </p:nvSpPr>
        <p:spPr bwMode="auto">
          <a:xfrm>
            <a:off x="6012159" y="2384748"/>
            <a:ext cx="288046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i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СРЕДНИХ МЕДИЦИНСКИХ РАБОТНИКОВ</a:t>
            </a:r>
            <a:endParaRPr lang="en-US" sz="2000" b="1" i="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106" name="Rectangle 87"/>
          <p:cNvSpPr>
            <a:spLocks noChangeArrowheads="1"/>
          </p:cNvSpPr>
          <p:nvPr/>
        </p:nvSpPr>
        <p:spPr bwMode="auto">
          <a:xfrm>
            <a:off x="4510227" y="1950625"/>
            <a:ext cx="121172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i="0" dirty="0">
                <a:solidFill>
                  <a:srgbClr val="006699"/>
                </a:solidFill>
                <a:latin typeface="Bookman Old Style" pitchFamily="18" charset="0"/>
              </a:rPr>
              <a:t>                </a:t>
            </a:r>
            <a:r>
              <a:rPr lang="ru-RU" sz="2400" b="1" i="0" dirty="0">
                <a:latin typeface="Bookman Old Style" pitchFamily="18" charset="0"/>
              </a:rPr>
              <a:t>212</a:t>
            </a:r>
            <a:endParaRPr lang="en-US" sz="2400" b="1" i="0" dirty="0">
              <a:latin typeface="Bookman Old Style" pitchFamily="18" charset="0"/>
            </a:endParaRPr>
          </a:p>
        </p:txBody>
      </p:sp>
      <p:sp>
        <p:nvSpPr>
          <p:cNvPr id="89107" name="AutoShape 77"/>
          <p:cNvSpPr>
            <a:spLocks noChangeArrowheads="1"/>
          </p:cNvSpPr>
          <p:nvPr/>
        </p:nvSpPr>
        <p:spPr bwMode="gray">
          <a:xfrm rot="5400000">
            <a:off x="5256212" y="2781622"/>
            <a:ext cx="287338" cy="287338"/>
          </a:xfrm>
          <a:prstGeom prst="rtTriangle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sz="1800" i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9108" name="AutoShape 76"/>
          <p:cNvSpPr>
            <a:spLocks noChangeArrowheads="1"/>
          </p:cNvSpPr>
          <p:nvPr/>
        </p:nvSpPr>
        <p:spPr bwMode="gray">
          <a:xfrm>
            <a:off x="5004048" y="2453010"/>
            <a:ext cx="1008111" cy="584200"/>
          </a:xfrm>
          <a:prstGeom prst="parallelogram">
            <a:avLst>
              <a:gd name="adj" fmla="val 97554"/>
            </a:avLst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i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6342" name="Text Box 114"/>
          <p:cNvSpPr txBox="1">
            <a:spLocks noChangeArrowheads="1"/>
          </p:cNvSpPr>
          <p:nvPr/>
        </p:nvSpPr>
        <p:spPr bwMode="black">
          <a:xfrm>
            <a:off x="4788023" y="3793121"/>
            <a:ext cx="976791" cy="400110"/>
          </a:xfrm>
          <a:prstGeom prst="rect">
            <a:avLst/>
          </a:prstGeom>
          <a:noFill/>
          <a:ln>
            <a:noFill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latin typeface="Bookman Old Style" pitchFamily="18" charset="0"/>
              </a:rPr>
              <a:t>378,5</a:t>
            </a:r>
            <a:endParaRPr lang="en-US" sz="2000" b="1" i="0" dirty="0">
              <a:latin typeface="Bookman Old Style" pitchFamily="18" charset="0"/>
            </a:endParaRPr>
          </a:p>
        </p:txBody>
      </p:sp>
      <p:cxnSp>
        <p:nvCxnSpPr>
          <p:cNvPr id="89110" name="Прямая соединительная линия 24"/>
          <p:cNvCxnSpPr>
            <a:cxnSpLocks noChangeShapeType="1"/>
          </p:cNvCxnSpPr>
          <p:nvPr/>
        </p:nvCxnSpPr>
        <p:spPr bwMode="auto">
          <a:xfrm flipH="1">
            <a:off x="845345" y="3215745"/>
            <a:ext cx="7985125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prstDash val="sysDot"/>
            <a:round/>
            <a:headEnd/>
            <a:tailEnd/>
          </a:ln>
        </p:spPr>
      </p:cxnSp>
      <p:sp>
        <p:nvSpPr>
          <p:cNvPr id="89111" name="AutoShape 77"/>
          <p:cNvSpPr>
            <a:spLocks noChangeArrowheads="1"/>
          </p:cNvSpPr>
          <p:nvPr/>
        </p:nvSpPr>
        <p:spPr bwMode="gray">
          <a:xfrm rot="5400000">
            <a:off x="424249" y="2781623"/>
            <a:ext cx="287337" cy="287337"/>
          </a:xfrm>
          <a:prstGeom prst="rtTriangle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ru-RU" sz="1800" i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6345" name="Text Box 114"/>
          <p:cNvSpPr txBox="1">
            <a:spLocks noChangeArrowheads="1"/>
          </p:cNvSpPr>
          <p:nvPr/>
        </p:nvSpPr>
        <p:spPr bwMode="black">
          <a:xfrm>
            <a:off x="297848" y="4686297"/>
            <a:ext cx="1048306" cy="400110"/>
          </a:xfrm>
          <a:prstGeom prst="rect">
            <a:avLst/>
          </a:prstGeom>
          <a:noFill/>
          <a:ln>
            <a:noFill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latin typeface="Bookman Old Style" pitchFamily="18" charset="0"/>
              </a:rPr>
              <a:t>99,75</a:t>
            </a:r>
            <a:endParaRPr lang="en-US" sz="2000" b="1" i="0" dirty="0">
              <a:latin typeface="Bookman Old Style" pitchFamily="18" charset="0"/>
            </a:endParaRPr>
          </a:p>
        </p:txBody>
      </p:sp>
      <p:sp>
        <p:nvSpPr>
          <p:cNvPr id="46" name="Rectangle 113"/>
          <p:cNvSpPr>
            <a:spLocks noChangeArrowheads="1"/>
          </p:cNvSpPr>
          <p:nvPr/>
        </p:nvSpPr>
        <p:spPr bwMode="gray">
          <a:xfrm>
            <a:off x="1474902" y="4645816"/>
            <a:ext cx="2986088" cy="5429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Занятых единиц</a:t>
            </a:r>
          </a:p>
        </p:txBody>
      </p:sp>
      <p:sp>
        <p:nvSpPr>
          <p:cNvPr id="56347" name="Text Box 114"/>
          <p:cNvSpPr txBox="1">
            <a:spLocks noChangeArrowheads="1"/>
          </p:cNvSpPr>
          <p:nvPr/>
        </p:nvSpPr>
        <p:spPr bwMode="black">
          <a:xfrm>
            <a:off x="4716017" y="4675596"/>
            <a:ext cx="1154140" cy="400110"/>
          </a:xfrm>
          <a:prstGeom prst="rect">
            <a:avLst/>
          </a:prstGeom>
          <a:noFill/>
          <a:ln>
            <a:noFill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latin typeface="Bookman Old Style" pitchFamily="18" charset="0"/>
              </a:rPr>
              <a:t>278,75</a:t>
            </a:r>
            <a:endParaRPr lang="en-US" sz="2000" b="1" i="0" dirty="0">
              <a:latin typeface="Bookman Old Style" pitchFamily="18" charset="0"/>
            </a:endParaRPr>
          </a:p>
        </p:txBody>
      </p:sp>
      <p:sp>
        <p:nvSpPr>
          <p:cNvPr id="56349" name="Text Box 114"/>
          <p:cNvSpPr txBox="1">
            <a:spLocks noChangeArrowheads="1"/>
          </p:cNvSpPr>
          <p:nvPr/>
        </p:nvSpPr>
        <p:spPr bwMode="black">
          <a:xfrm>
            <a:off x="297848" y="5570703"/>
            <a:ext cx="1245952" cy="400110"/>
          </a:xfrm>
          <a:prstGeom prst="rect">
            <a:avLst/>
          </a:prstGeom>
          <a:noFill/>
          <a:ln>
            <a:noFill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solidFill>
                  <a:srgbClr val="C00000"/>
                </a:solidFill>
                <a:latin typeface="Bookman Old Style" pitchFamily="18" charset="0"/>
              </a:rPr>
              <a:t>63,1%</a:t>
            </a:r>
            <a:endParaRPr lang="en-US" sz="2000" b="1" i="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1" name="Rectangle 113"/>
          <p:cNvSpPr>
            <a:spLocks noChangeArrowheads="1"/>
          </p:cNvSpPr>
          <p:nvPr/>
        </p:nvSpPr>
        <p:spPr bwMode="gray">
          <a:xfrm>
            <a:off x="1512620" y="5530074"/>
            <a:ext cx="2986088" cy="5429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Укомплектованность</a:t>
            </a:r>
            <a:r>
              <a:rPr lang="ru-RU" b="1" i="0" dirty="0">
                <a:solidFill>
                  <a:srgbClr val="FFFFFF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56352" name="Text Box 114"/>
          <p:cNvSpPr txBox="1">
            <a:spLocks noChangeArrowheads="1"/>
          </p:cNvSpPr>
          <p:nvPr/>
        </p:nvSpPr>
        <p:spPr bwMode="black">
          <a:xfrm>
            <a:off x="4788023" y="5563559"/>
            <a:ext cx="1082134" cy="400110"/>
          </a:xfrm>
          <a:prstGeom prst="rect">
            <a:avLst/>
          </a:prstGeom>
          <a:noFill/>
          <a:ln>
            <a:noFill/>
          </a:ln>
          <a:effectLst>
            <a:outerShdw dist="12700" algn="ctr" rotWithShape="0">
              <a:srgbClr val="000000">
                <a:alpha val="50000"/>
              </a:srgbClr>
            </a:outerShdw>
          </a:effectLst>
        </p:spPr>
        <p:txBody>
          <a:bodyPr wrap="square">
            <a:spAutoFit/>
          </a:bodyPr>
          <a:lstStyle>
            <a:lvl1pPr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 i="1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solidFill>
                  <a:srgbClr val="C00000"/>
                </a:solidFill>
                <a:latin typeface="Bookman Old Style" pitchFamily="18" charset="0"/>
              </a:rPr>
              <a:t>71,5%</a:t>
            </a:r>
            <a:endParaRPr lang="en-US" sz="2000" b="1" i="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89121" name="Объект 12"/>
          <p:cNvSpPr>
            <a:spLocks/>
          </p:cNvSpPr>
          <p:nvPr/>
        </p:nvSpPr>
        <p:spPr bwMode="auto">
          <a:xfrm>
            <a:off x="222763" y="5215819"/>
            <a:ext cx="4278312" cy="89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800" b="1" i="0" dirty="0">
              <a:solidFill>
                <a:srgbClr val="2500AC"/>
              </a:solidFill>
              <a:latin typeface="Bookman Old Style" pitchFamily="18" charset="0"/>
              <a:cs typeface="Arial" charset="0"/>
            </a:endParaRPr>
          </a:p>
        </p:txBody>
      </p:sp>
      <p:sp>
        <p:nvSpPr>
          <p:cNvPr id="37" name="Rectangle 78"/>
          <p:cNvSpPr>
            <a:spLocks noChangeArrowheads="1"/>
          </p:cNvSpPr>
          <p:nvPr/>
        </p:nvSpPr>
        <p:spPr bwMode="ltGray">
          <a:xfrm>
            <a:off x="1619673" y="1497945"/>
            <a:ext cx="5853724" cy="684212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hlink">
                  <a:alpha val="31000"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3200" b="1" i="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Всего – 467 человек, в  </a:t>
            </a:r>
            <a:r>
              <a:rPr lang="ru-RU" sz="3200" b="1" i="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том числе</a:t>
            </a:r>
            <a:endParaRPr lang="ru-RU" sz="3200" b="1" i="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Rectangle 113"/>
          <p:cNvSpPr>
            <a:spLocks noChangeArrowheads="1"/>
          </p:cNvSpPr>
          <p:nvPr/>
        </p:nvSpPr>
        <p:spPr bwMode="gray">
          <a:xfrm>
            <a:off x="5875805" y="3685171"/>
            <a:ext cx="2986088" cy="569913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Штатных единиц</a:t>
            </a:r>
          </a:p>
        </p:txBody>
      </p:sp>
      <p:sp>
        <p:nvSpPr>
          <p:cNvPr id="40" name="Rectangle 113"/>
          <p:cNvSpPr>
            <a:spLocks noChangeArrowheads="1"/>
          </p:cNvSpPr>
          <p:nvPr/>
        </p:nvSpPr>
        <p:spPr bwMode="gray">
          <a:xfrm>
            <a:off x="5875805" y="4605334"/>
            <a:ext cx="2986088" cy="5429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Занятых единиц</a:t>
            </a:r>
          </a:p>
        </p:txBody>
      </p:sp>
      <p:sp>
        <p:nvSpPr>
          <p:cNvPr id="41" name="Rectangle 113"/>
          <p:cNvSpPr>
            <a:spLocks noChangeArrowheads="1"/>
          </p:cNvSpPr>
          <p:nvPr/>
        </p:nvSpPr>
        <p:spPr bwMode="gray">
          <a:xfrm>
            <a:off x="5906538" y="5522928"/>
            <a:ext cx="2986088" cy="542925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 algn="ctr">
            <a:solidFill>
              <a:srgbClr val="C00000"/>
            </a:solidFill>
            <a:miter lim="800000"/>
            <a:headEnd/>
            <a:tailEnd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sz="2400" b="1" i="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Укомплектованность</a:t>
            </a:r>
            <a:r>
              <a:rPr lang="ru-RU" b="1" i="0" dirty="0">
                <a:solidFill>
                  <a:srgbClr val="0070C0"/>
                </a:solidFill>
                <a:latin typeface="Bookman Old Style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4381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Кадровая работа</a:t>
            </a:r>
            <a:endParaRPr lang="ru-RU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Врач-онколог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Врач акушер-гинеколог отделения платных услуг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Выход из отпуска по уходу за ребенком врача-акушера-гинеколога</a:t>
            </a:r>
          </a:p>
          <a:p>
            <a:pPr marL="109728" indent="0" algn="ctr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Привлечены к работе 2 ординатора второго года обучения: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хирург и невролог</a:t>
            </a:r>
          </a:p>
          <a:p>
            <a:pPr marL="109728" indent="0" algn="ctr">
              <a:buNone/>
            </a:pP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сентябре ожидается выход на работу после окончания ИГМА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целевиков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врача педиатра участковых 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врача-терапевта участковых</a:t>
            </a:r>
          </a:p>
          <a:p>
            <a:pPr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стоматолог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817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Демографические показатели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8226364"/>
              </p:ext>
            </p:extLst>
          </p:nvPr>
        </p:nvGraphicFramePr>
        <p:xfrm>
          <a:off x="457200" y="1600200"/>
          <a:ext cx="8229600" cy="4349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5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401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7103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5358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2019 год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2022 год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Январь-май 2022 год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rgbClr val="C00000"/>
                          </a:solidFill>
                        </a:rPr>
                        <a:t>Январь-май</a:t>
                      </a:r>
                    </a:p>
                    <a:p>
                      <a:pPr algn="ctr"/>
                      <a:r>
                        <a:rPr lang="ru-RU" sz="2000" dirty="0">
                          <a:solidFill>
                            <a:srgbClr val="C00000"/>
                          </a:solidFill>
                        </a:rPr>
                        <a:t>2023 год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53582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Родилось всего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450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308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141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128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6599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Рождаемость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11,8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8,1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3,7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3,4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36599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Умерло всего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434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409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195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163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36599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Смертность 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11,4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10,8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4,5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4,3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53582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Естественный прирост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0,4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-2,7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-0,7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-0,9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53582">
                <a:tc>
                  <a:txBody>
                    <a:bodyPr/>
                    <a:lstStyle/>
                    <a:p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Смертность в </a:t>
                      </a:r>
                      <a:r>
                        <a:rPr lang="ru-RU" sz="2200" b="1" dirty="0" err="1">
                          <a:latin typeface="Times New Roman" pitchFamily="18" charset="0"/>
                          <a:cs typeface="Times New Roman" pitchFamily="18" charset="0"/>
                        </a:rPr>
                        <a:t>труд.возр</a:t>
                      </a:r>
                      <a:r>
                        <a:rPr lang="ru-RU" sz="2200" b="1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121чел.</a:t>
                      </a:r>
                      <a:endParaRPr lang="ru-RU" sz="2000" b="1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106чел.  </a:t>
                      </a:r>
                      <a:endParaRPr lang="ru-RU" sz="2000" b="1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44 </a:t>
                      </a:r>
                      <a:r>
                        <a:rPr lang="ru-RU" sz="2000" b="1" dirty="0" smtClean="0"/>
                        <a:t>чел. </a:t>
                      </a:r>
                      <a:endParaRPr lang="ru-RU" sz="2000" b="1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42 </a:t>
                      </a:r>
                      <a:r>
                        <a:rPr lang="ru-RU" sz="2000" b="1" dirty="0" smtClean="0"/>
                        <a:t>чел.  </a:t>
                      </a:r>
                      <a:endParaRPr lang="ru-RU" sz="2000" b="1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359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5212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Структура смертности за январь-май 2023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0965105"/>
              </p:ext>
            </p:extLst>
          </p:nvPr>
        </p:nvGraphicFramePr>
        <p:xfrm>
          <a:off x="0" y="1412778"/>
          <a:ext cx="9144000" cy="5569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47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651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703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948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173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9485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936102"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Умерло всего </a:t>
                      </a:r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январь -май</a:t>
                      </a:r>
                    </a:p>
                    <a:p>
                      <a:pPr algn="ctr"/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</a:rPr>
                        <a:t>2023 г.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ЗНО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ССЗ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Дыхания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9279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Умерло всего (</a:t>
                      </a:r>
                      <a:r>
                        <a:rPr lang="ru-RU"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абсол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. цифры)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09279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из них                   мужчин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09279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женщин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17662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Умерло всего в труд. возрасте</a:t>
                      </a:r>
                      <a:r>
                        <a:rPr lang="ru-RU" sz="2000" b="1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2000" b="1" dirty="0" err="1">
                          <a:latin typeface="Times New Roman" pitchFamily="18" charset="0"/>
                          <a:cs typeface="Times New Roman" pitchFamily="18" charset="0"/>
                        </a:rPr>
                        <a:t>абсол</a:t>
                      </a:r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. цифры)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709279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из них мужчин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09279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женщин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6506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899592" y="350275"/>
            <a:ext cx="7106192" cy="70246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ВАКЦИНАЦИЯ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827788"/>
              </p:ext>
            </p:extLst>
          </p:nvPr>
        </p:nvGraphicFramePr>
        <p:xfrm>
          <a:off x="179512" y="1268760"/>
          <a:ext cx="7272810" cy="5172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77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83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83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5834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59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5 месяцев 2023 года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привитых </a:t>
                      </a:r>
                      <a:r>
                        <a:rPr lang="ru-RU" sz="1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5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месяцев 2023 год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выполнения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79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Вакцинация против дифтерии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205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123,4%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46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том числе дети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166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107%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79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Ревакцинация против дифтерии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1130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74,5%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464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том числе дети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101%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679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Вакцинация против кори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135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286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211,%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6799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Ревакцинация против кори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180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263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149%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2" name="Таблица 1">
            <a:extLst>
              <a:ext uri="{FF2B5EF4-FFF2-40B4-BE49-F238E27FC236}">
                <a16:creationId xmlns="" xmlns:a16="http://schemas.microsoft.com/office/drawing/2014/main" id="{45429415-3225-C832-52FC-CBE96E0BAC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652417"/>
              </p:ext>
            </p:extLst>
          </p:nvPr>
        </p:nvGraphicFramePr>
        <p:xfrm>
          <a:off x="7380312" y="1268760"/>
          <a:ext cx="1656184" cy="5213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="" xmlns:a16="http://schemas.microsoft.com/office/drawing/2014/main" val="1417102995"/>
                    </a:ext>
                  </a:extLst>
                </a:gridCol>
              </a:tblGrid>
              <a:tr h="135332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Процент выполнения от годового плана (41,7%)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46103395"/>
                  </a:ext>
                </a:extLst>
              </a:tr>
              <a:tr h="676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51.8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552787538"/>
                  </a:ext>
                </a:extLst>
              </a:tr>
              <a:tr h="5622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53,9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320630027"/>
                  </a:ext>
                </a:extLst>
              </a:tr>
              <a:tr h="676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31,1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16221538"/>
                  </a:ext>
                </a:extLst>
              </a:tr>
              <a:tr h="5474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42,8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33873158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85,9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70409969"/>
                  </a:ext>
                </a:extLst>
              </a:tr>
              <a:tr h="6766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62,1</a:t>
                      </a:r>
                    </a:p>
                  </a:txBody>
                  <a:tcPr marL="60964" marR="6096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09440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39210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72819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Диспансеризация определенных групп взрослого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населения (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ДОГВН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профилактические медицинские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осмотры (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ПМО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углубленная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диспансеризация (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2023года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648246"/>
              </p:ext>
            </p:extLst>
          </p:nvPr>
        </p:nvGraphicFramePr>
        <p:xfrm>
          <a:off x="251520" y="2132856"/>
          <a:ext cx="8640961" cy="36557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442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80831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 осмотра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 на 2023г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(чел.)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Абсолютное число прошедших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 выполнения от  годового плана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(за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мес. </a:t>
                      </a:r>
                      <a:r>
                        <a:rPr lang="ru-RU" sz="2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50%)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09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ДОГВН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8510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3020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35,4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09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ПМО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542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26,8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091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479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151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31,5</a:t>
                      </a:r>
                      <a:endParaRPr lang="ru-RU" sz="2800" b="1" dirty="0"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2655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51216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Список организаций, работники которых прошли диспансеризацию в рамках прохождения периодических медицинских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осмотров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28800"/>
            <a:ext cx="8219256" cy="496855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СПК «Искра»                                    Судебные приставы  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Ветошкина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ООО Вектор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СПК им.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Ленина            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Денткерамик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СПК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Свобода                  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Сарапульский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ЛВЗ      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УВАГАЗ                                               ТК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Радамир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Увинский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РЭС                                   ИП Николаева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Санаторий 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                ООО Орион (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лазов.водка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Перспектива Плюс                            Центр СПИД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ИП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Елкин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Можгинская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ветлаборатория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СМП Скорая Помощь                       Музей, ВИТАМИКС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ООО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Нефроцентр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ДЮСШ, РЦОМ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Аптеки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удмуртии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32 Жемчужины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45316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</TotalTime>
  <Words>642</Words>
  <Application>Microsoft Office PowerPoint</Application>
  <PresentationFormat>Экран (4:3)</PresentationFormat>
  <Paragraphs>215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О состоянии медицинского обслуживания на территории Увинского района.</vt:lpstr>
      <vt:lpstr>Сеть учреждений здравоохранения .</vt:lpstr>
      <vt:lpstr>Презентация PowerPoint</vt:lpstr>
      <vt:lpstr>Кадровая работа</vt:lpstr>
      <vt:lpstr>Демографические показатели</vt:lpstr>
      <vt:lpstr>Структура смертности за январь-май 2023 года</vt:lpstr>
      <vt:lpstr>ВАКЦИНАЦИЯ</vt:lpstr>
      <vt:lpstr> Диспансеризация определенных групп взрослого населения (ДОГВН), профилактические медицинские осмотры (ПМО), углубленная диспансеризация (УД) на 28 июня 2023года </vt:lpstr>
      <vt:lpstr>Список организаций, работники которых прошли диспансеризацию в рамках прохождения периодических медицинских осмотров</vt:lpstr>
      <vt:lpstr>Список организаций работники которых прошли диспансеризацию в рамках выездной работы </vt:lpstr>
      <vt:lpstr>Презентация PowerPoint</vt:lpstr>
      <vt:lpstr>  Эффективность проведенной диспансеризации                                                                                               за пять месяцев 2023 года выявлено: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Kab25-STAT2</dc:creator>
  <cp:lastModifiedBy>User</cp:lastModifiedBy>
  <cp:revision>99</cp:revision>
  <cp:lastPrinted>2023-06-02T08:10:51Z</cp:lastPrinted>
  <dcterms:created xsi:type="dcterms:W3CDTF">2023-02-13T09:18:15Z</dcterms:created>
  <dcterms:modified xsi:type="dcterms:W3CDTF">2023-06-28T05:48:15Z</dcterms:modified>
</cp:coreProperties>
</file>