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3402" y="-1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Relationship Id="rId1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6.png"/><Relationship Id="rId9" Type="http://schemas.openxmlformats.org/officeDocument/2006/relationships/image" Target="../media/image21.png"/><Relationship Id="rId1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7.jp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 err="1">
                <a:solidFill>
                  <a:srgbClr val="1F487C"/>
                </a:solidFill>
                <a:latin typeface="+mj-lt"/>
              </a:rPr>
              <a:t>бюджета</a:t>
            </a:r>
            <a:r>
              <a:rPr sz="2800" spc="-170" dirty="0">
                <a:solidFill>
                  <a:srgbClr val="1F487C"/>
                </a:solidFill>
                <a:latin typeface="+mj-lt"/>
              </a:rPr>
              <a:t> </a:t>
            </a:r>
            <a:r>
              <a:rPr lang="ru-RU" sz="2800" spc="-170" dirty="0" smtClean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45" dirty="0" err="1" smtClean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 smtClean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00200" y="2853054"/>
            <a:ext cx="5791200" cy="13048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 smtClean="0">
                <a:solidFill>
                  <a:srgbClr val="1F487C"/>
                </a:solidFill>
                <a:latin typeface="+mj-lt"/>
                <a:cs typeface="Trebuchet MS"/>
              </a:rPr>
              <a:t>«</a:t>
            </a:r>
            <a:r>
              <a:rPr lang="ru-RU" sz="2800" b="1" spc="-170" dirty="0" smtClean="0">
                <a:solidFill>
                  <a:srgbClr val="1F487C"/>
                </a:solidFill>
                <a:latin typeface="+mj-lt"/>
                <a:cs typeface="Trebuchet MS"/>
              </a:rPr>
              <a:t>Муниципальный округ  </a:t>
            </a:r>
            <a:r>
              <a:rPr sz="2800" b="1" spc="-170" dirty="0" err="1" smtClean="0">
                <a:solidFill>
                  <a:srgbClr val="1F487C"/>
                </a:solidFill>
                <a:latin typeface="+mj-lt"/>
                <a:cs typeface="Trebuchet MS"/>
              </a:rPr>
              <a:t>Увинский</a:t>
            </a:r>
            <a:r>
              <a:rPr lang="ru-RU" sz="2800" b="1" spc="-17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 err="1" smtClean="0">
                <a:solidFill>
                  <a:srgbClr val="1F487C"/>
                </a:solidFill>
                <a:latin typeface="+mj-lt"/>
                <a:cs typeface="Trebuchet MS"/>
              </a:rPr>
              <a:t>район</a:t>
            </a:r>
            <a:r>
              <a:rPr lang="ru-RU" sz="2800" b="1" spc="-125" dirty="0" smtClean="0">
                <a:solidFill>
                  <a:srgbClr val="1F487C"/>
                </a:solidFill>
                <a:latin typeface="+mj-lt"/>
                <a:cs typeface="Trebuchet MS"/>
              </a:rPr>
              <a:t> Удмуртской Республики</a:t>
            </a:r>
            <a:r>
              <a:rPr sz="2800" b="1" spc="-125" dirty="0" smtClean="0">
                <a:solidFill>
                  <a:srgbClr val="1F487C"/>
                </a:solidFill>
                <a:latin typeface="+mj-lt"/>
                <a:cs typeface="Trebuchet MS"/>
              </a:rPr>
              <a:t>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>
                <a:solidFill>
                  <a:srgbClr val="1F487C"/>
                </a:solidFill>
                <a:latin typeface="+mj-lt"/>
                <a:cs typeface="Trebuchet MS"/>
              </a:rPr>
              <a:t>2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</a:t>
            </a:r>
            <a:r>
              <a:rPr lang="en-US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6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 err="1" smtClean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46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6149" y="6387537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1822" y="1113361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71,4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28,6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07608" y="1137411"/>
            <a:ext cx="2304161" cy="6941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00"/>
          </a:p>
        </p:txBody>
      </p:sp>
      <p:sp>
        <p:nvSpPr>
          <p:cNvPr id="13" name="object 13"/>
          <p:cNvSpPr/>
          <p:nvPr/>
        </p:nvSpPr>
        <p:spPr>
          <a:xfrm>
            <a:off x="6007608" y="1136903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524549" y="1262326"/>
            <a:ext cx="1579372" cy="4135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 algn="ctr">
              <a:lnSpc>
                <a:spcPct val="100000"/>
              </a:lnSpc>
              <a:spcBef>
                <a:spcPts val="105"/>
              </a:spcBef>
            </a:pPr>
            <a:r>
              <a:rPr lang="ru-RU" sz="1200" b="1" spc="-105" dirty="0" smtClean="0">
                <a:latin typeface="Trebuchet MS"/>
                <a:cs typeface="Trebuchet MS"/>
              </a:rPr>
              <a:t>Налог </a:t>
            </a:r>
            <a:r>
              <a:rPr sz="1200" b="1" spc="-105" dirty="0" err="1" smtClean="0">
                <a:latin typeface="Trebuchet MS"/>
                <a:cs typeface="Trebuchet MS"/>
              </a:rPr>
              <a:t>физических</a:t>
            </a:r>
            <a:r>
              <a:rPr sz="1200" b="1" spc="-105" dirty="0" smtClean="0">
                <a:latin typeface="Trebuchet MS"/>
                <a:cs typeface="Trebuchet MS"/>
              </a:rPr>
              <a:t> </a:t>
            </a:r>
            <a:r>
              <a:rPr sz="1200" b="1" spc="-75" dirty="0" err="1">
                <a:latin typeface="Trebuchet MS"/>
                <a:cs typeface="Trebuchet MS"/>
              </a:rPr>
              <a:t>лиц</a:t>
            </a:r>
            <a:r>
              <a:rPr sz="1200" b="1" spc="-75" dirty="0">
                <a:latin typeface="Trebuchet MS"/>
                <a:cs typeface="Trebuchet MS"/>
              </a:rPr>
              <a:t>  </a:t>
            </a:r>
            <a:r>
              <a:rPr lang="ru-RU" sz="1200" b="1" spc="-75" dirty="0" smtClean="0">
                <a:latin typeface="Trebuchet MS"/>
                <a:cs typeface="Trebuchet MS"/>
              </a:rPr>
              <a:t> </a:t>
            </a:r>
            <a:r>
              <a:rPr lang="en-US" sz="1200" b="1" spc="-75" dirty="0" smtClean="0">
                <a:latin typeface="Trebuchet MS"/>
                <a:cs typeface="Trebuchet MS"/>
              </a:rPr>
              <a:t>        </a:t>
            </a:r>
            <a:r>
              <a:rPr lang="ru-RU" sz="1200" b="1" u="sng" spc="-11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416 373,3 </a:t>
            </a:r>
            <a:r>
              <a:rPr lang="en-US" sz="1200" b="1" u="sng" spc="-11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25130" y="1867027"/>
            <a:ext cx="2286640" cy="5637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48992" y="2961130"/>
            <a:ext cx="2273954" cy="6043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48737" y="2943356"/>
            <a:ext cx="2252627" cy="60092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4149" y="5746975"/>
            <a:ext cx="2304288" cy="64056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27714" y="5779946"/>
            <a:ext cx="2284310" cy="607591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031223" y="5800797"/>
            <a:ext cx="205422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85" dirty="0">
                <a:latin typeface="Trebuchet MS"/>
                <a:cs typeface="Trebuchet MS"/>
              </a:rPr>
              <a:t>Доходы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04" dirty="0">
                <a:latin typeface="Trebuchet MS"/>
                <a:cs typeface="Trebuchet MS"/>
              </a:rPr>
              <a:t> </a:t>
            </a:r>
            <a:r>
              <a:rPr sz="1200" b="1" spc="-80" dirty="0">
                <a:latin typeface="Trebuchet MS"/>
                <a:cs typeface="Trebuchet MS"/>
              </a:rPr>
              <a:t>использования  </a:t>
            </a:r>
            <a:r>
              <a:rPr sz="1200" b="1" spc="-85" dirty="0">
                <a:latin typeface="Trebuchet MS"/>
                <a:cs typeface="Trebuchet MS"/>
              </a:rPr>
              <a:t>имущества</a:t>
            </a:r>
            <a:endParaRPr sz="12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9 955,10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060471" y="3581400"/>
            <a:ext cx="2271229" cy="67520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031224" y="3581400"/>
            <a:ext cx="2300478" cy="68580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60471" y="4267200"/>
            <a:ext cx="2251298" cy="85680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60471" y="4267200"/>
            <a:ext cx="2268819" cy="856809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1 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297 482,7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518 783,5 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354232" y="1604768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1 816 266,2 </a:t>
            </a:r>
            <a:r>
              <a:rPr sz="2000" b="1" u="heavy" spc="-15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16149" y="246614"/>
            <a:ext cx="8302757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spc="-135" dirty="0" err="1">
                <a:latin typeface="+mj-lt"/>
              </a:rPr>
              <a:t>Структура</a:t>
            </a:r>
            <a:r>
              <a:rPr sz="2000" spc="-135" dirty="0">
                <a:latin typeface="+mj-lt"/>
              </a:rPr>
              <a:t> </a:t>
            </a:r>
            <a:r>
              <a:rPr spc="-145" dirty="0" err="1" smtClean="0">
                <a:latin typeface="+mj-lt"/>
              </a:rPr>
              <a:t>доходов</a:t>
            </a:r>
            <a:r>
              <a:rPr lang="ru-RU" spc="-145" dirty="0" smtClean="0">
                <a:latin typeface="+mj-lt"/>
              </a:rPr>
              <a:t> </a:t>
            </a:r>
            <a:r>
              <a:rPr spc="-370" dirty="0" smtClean="0">
                <a:latin typeface="+mj-lt"/>
              </a:rPr>
              <a:t> </a:t>
            </a:r>
            <a:r>
              <a:rPr lang="ru-RU" spc="-370" dirty="0" smtClean="0">
                <a:latin typeface="+mj-lt"/>
              </a:rPr>
              <a:t> </a:t>
            </a:r>
            <a:r>
              <a:rPr sz="2000" spc="-120" dirty="0" err="1" smtClean="0">
                <a:latin typeface="+mj-lt"/>
              </a:rPr>
              <a:t>бюджета</a:t>
            </a:r>
            <a:r>
              <a:rPr lang="ru-RU" sz="2000" spc="-120" dirty="0" smtClean="0">
                <a:latin typeface="+mj-lt"/>
              </a:rPr>
              <a:t> </a:t>
            </a:r>
            <a:br>
              <a:rPr lang="ru-RU" sz="2000" spc="-120" dirty="0" smtClean="0">
                <a:latin typeface="+mj-lt"/>
              </a:rPr>
            </a:br>
            <a:r>
              <a:rPr lang="ru-RU" sz="2000" spc="-120" dirty="0" smtClean="0">
                <a:latin typeface="+mj-lt"/>
              </a:rPr>
              <a:t>муниципального образования «Муниципальный округ </a:t>
            </a:r>
            <a:r>
              <a:rPr lang="ru-RU" sz="2000" spc="-120" dirty="0" err="1" smtClean="0">
                <a:latin typeface="+mj-lt"/>
              </a:rPr>
              <a:t>Увинский</a:t>
            </a:r>
            <a:r>
              <a:rPr lang="ru-RU" sz="2000" spc="-120" dirty="0" smtClean="0">
                <a:latin typeface="+mj-lt"/>
              </a:rPr>
              <a:t> район Удмуртской Республики»</a:t>
            </a:r>
            <a:endParaRPr sz="2000" dirty="0">
              <a:latin typeface="+mj-lt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48992" y="5107304"/>
            <a:ext cx="2233900" cy="63563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31222" y="5124008"/>
            <a:ext cx="2270143" cy="618931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060471" y="1831593"/>
            <a:ext cx="2251298" cy="37965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200" b="1" spc="-85" dirty="0">
                <a:latin typeface="Trebuchet MS"/>
                <a:cs typeface="Trebuchet MS"/>
              </a:rPr>
              <a:t>Доходы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35" dirty="0">
                <a:latin typeface="Trebuchet MS"/>
                <a:cs typeface="Trebuchet MS"/>
              </a:rPr>
              <a:t> </a:t>
            </a:r>
            <a:r>
              <a:rPr sz="1200" b="1" spc="-70" dirty="0">
                <a:latin typeface="Trebuchet MS"/>
                <a:cs typeface="Trebuchet MS"/>
              </a:rPr>
              <a:t>оказания  </a:t>
            </a:r>
            <a:r>
              <a:rPr sz="1200" b="1" spc="-90" dirty="0" err="1">
                <a:latin typeface="Trebuchet MS"/>
                <a:cs typeface="Trebuchet MS"/>
              </a:rPr>
              <a:t>платных</a:t>
            </a:r>
            <a:r>
              <a:rPr sz="1200" b="1" spc="-155" dirty="0">
                <a:latin typeface="Trebuchet MS"/>
                <a:cs typeface="Trebuchet MS"/>
              </a:rPr>
              <a:t> </a:t>
            </a:r>
            <a:r>
              <a:rPr sz="1200" b="1" spc="-120" dirty="0" err="1" smtClean="0">
                <a:latin typeface="Trebuchet MS"/>
                <a:cs typeface="Trebuchet MS"/>
              </a:rPr>
              <a:t>услуг</a:t>
            </a:r>
            <a:r>
              <a:rPr lang="ru-RU" sz="1200" dirty="0">
                <a:latin typeface="Trebuchet MS"/>
                <a:cs typeface="Trebuchet MS"/>
              </a:rPr>
              <a:t> </a:t>
            </a:r>
            <a:r>
              <a:rPr lang="ru-RU" sz="12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21 724,9</a:t>
            </a:r>
          </a:p>
          <a:p>
            <a:pPr marL="12700" algn="ctr">
              <a:lnSpc>
                <a:spcPct val="100000"/>
              </a:lnSpc>
              <a:tabLst>
                <a:tab pos="403860" algn="l"/>
              </a:tabLst>
            </a:pPr>
            <a:r>
              <a:rPr lang="ru-RU" sz="12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 </a:t>
            </a:r>
            <a:r>
              <a:rPr sz="12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200" b="1" spc="-85" dirty="0" err="1" smtClean="0">
                <a:latin typeface="Trebuchet MS"/>
                <a:cs typeface="Trebuchet MS"/>
              </a:rPr>
              <a:t>Налоги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65" dirty="0">
                <a:latin typeface="Trebuchet MS"/>
                <a:cs typeface="Trebuchet MS"/>
              </a:rPr>
              <a:t>на  </a:t>
            </a:r>
            <a:r>
              <a:rPr sz="1200" b="1" spc="-75" dirty="0">
                <a:latin typeface="Trebuchet MS"/>
                <a:cs typeface="Trebuchet MS"/>
              </a:rPr>
              <a:t>совокупный</a:t>
            </a:r>
            <a:r>
              <a:rPr sz="1200" b="1" spc="-210" dirty="0">
                <a:latin typeface="Trebuchet MS"/>
                <a:cs typeface="Trebuchet MS"/>
              </a:rPr>
              <a:t> </a:t>
            </a:r>
            <a:r>
              <a:rPr sz="1200" b="1" spc="-90" dirty="0" err="1">
                <a:latin typeface="Trebuchet MS"/>
                <a:cs typeface="Trebuchet MS"/>
              </a:rPr>
              <a:t>доход</a:t>
            </a:r>
            <a:r>
              <a:rPr sz="1200" b="1" spc="-90" dirty="0">
                <a:latin typeface="Trebuchet MS"/>
                <a:cs typeface="Trebuchet MS"/>
              </a:rPr>
              <a:t>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16 998,0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endParaRPr lang="ru-RU" sz="1200" b="1" spc="-100" dirty="0" smtClean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200" b="1" spc="-100" dirty="0" err="1" smtClean="0">
                <a:latin typeface="Trebuchet MS"/>
                <a:cs typeface="Trebuchet MS"/>
              </a:rPr>
              <a:t>Другие</a:t>
            </a:r>
            <a:r>
              <a:rPr sz="1200" b="1" spc="-100" dirty="0" smtClean="0">
                <a:latin typeface="Trebuchet MS"/>
                <a:cs typeface="Trebuchet MS"/>
              </a:rPr>
              <a:t> </a:t>
            </a:r>
            <a:r>
              <a:rPr sz="1200" b="1" spc="-80" dirty="0">
                <a:latin typeface="Trebuchet MS"/>
                <a:cs typeface="Trebuchet MS"/>
              </a:rPr>
              <a:t>налоговые </a:t>
            </a:r>
            <a:r>
              <a:rPr sz="1200" b="1" spc="-60" dirty="0">
                <a:latin typeface="Trebuchet MS"/>
                <a:cs typeface="Trebuchet MS"/>
              </a:rPr>
              <a:t>и  </a:t>
            </a:r>
            <a:r>
              <a:rPr sz="1200" b="1" spc="-80" dirty="0">
                <a:latin typeface="Trebuchet MS"/>
                <a:cs typeface="Trebuchet MS"/>
              </a:rPr>
              <a:t>неналоговые</a:t>
            </a:r>
            <a:r>
              <a:rPr sz="1200" b="1" spc="-220" dirty="0">
                <a:latin typeface="Trebuchet MS"/>
                <a:cs typeface="Trebuchet MS"/>
              </a:rPr>
              <a:t> </a:t>
            </a:r>
            <a:r>
              <a:rPr sz="1200" b="1" spc="-85" dirty="0" err="1">
                <a:latin typeface="Trebuchet MS"/>
                <a:cs typeface="Trebuchet MS"/>
              </a:rPr>
              <a:t>доходы</a:t>
            </a:r>
            <a:r>
              <a:rPr sz="1200" b="1" spc="-85" dirty="0">
                <a:latin typeface="Trebuchet MS"/>
                <a:cs typeface="Trebuchet MS"/>
              </a:rPr>
              <a:t>  </a:t>
            </a:r>
            <a:r>
              <a:rPr lang="ru-RU" sz="1200" b="1" spc="-85" dirty="0" smtClean="0">
                <a:latin typeface="Trebuchet MS"/>
                <a:cs typeface="Trebuchet MS"/>
              </a:rPr>
              <a:t>          </a:t>
            </a:r>
            <a:r>
              <a:rPr lang="en-US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2 646,10 </a:t>
            </a:r>
            <a:r>
              <a:rPr lang="en-US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200" b="1" spc="-85" dirty="0" err="1" smtClean="0">
                <a:latin typeface="Trebuchet MS"/>
                <a:cs typeface="Trebuchet MS"/>
              </a:rPr>
              <a:t>Доходы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29" dirty="0">
                <a:latin typeface="Trebuchet MS"/>
                <a:cs typeface="Trebuchet MS"/>
              </a:rPr>
              <a:t> </a:t>
            </a:r>
            <a:r>
              <a:rPr sz="1200" b="1" spc="-70" dirty="0">
                <a:latin typeface="Trebuchet MS"/>
                <a:cs typeface="Trebuchet MS"/>
              </a:rPr>
              <a:t>продажи  </a:t>
            </a:r>
            <a:r>
              <a:rPr sz="1200" b="1" spc="-80" dirty="0">
                <a:latin typeface="Trebuchet MS"/>
                <a:cs typeface="Trebuchet MS"/>
              </a:rPr>
              <a:t>материальных</a:t>
            </a:r>
            <a:r>
              <a:rPr sz="1200" b="1" spc="-165" dirty="0">
                <a:latin typeface="Trebuchet MS"/>
                <a:cs typeface="Trebuchet MS"/>
              </a:rPr>
              <a:t> </a:t>
            </a:r>
            <a:r>
              <a:rPr sz="1200" b="1" spc="-60" dirty="0">
                <a:latin typeface="Trebuchet MS"/>
                <a:cs typeface="Trebuchet MS"/>
              </a:rPr>
              <a:t>и</a:t>
            </a:r>
            <a:endParaRPr sz="12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200" b="1" spc="-85" dirty="0" err="1">
                <a:latin typeface="Trebuchet MS"/>
                <a:cs typeface="Trebuchet MS"/>
              </a:rPr>
              <a:t>нематериальных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lang="ru-RU" sz="1200" b="1" spc="-160" dirty="0" smtClean="0">
                <a:latin typeface="Trebuchet MS"/>
                <a:cs typeface="Trebuchet MS"/>
              </a:rPr>
              <a:t> </a:t>
            </a:r>
            <a:r>
              <a:rPr sz="1200" b="1" spc="-75" dirty="0" err="1" smtClean="0">
                <a:latin typeface="Trebuchet MS"/>
                <a:cs typeface="Trebuchet MS"/>
              </a:rPr>
              <a:t>активов</a:t>
            </a:r>
            <a:r>
              <a:rPr sz="1200" b="1" spc="-75" dirty="0" smtClean="0">
                <a:latin typeface="Trebuchet MS"/>
                <a:cs typeface="Trebuchet MS"/>
              </a:rPr>
              <a:t>  </a:t>
            </a:r>
            <a:r>
              <a:rPr lang="ru-RU" sz="1200" b="1" spc="-75" dirty="0" smtClean="0">
                <a:latin typeface="Trebuchet MS"/>
                <a:cs typeface="Trebuchet MS"/>
              </a:rPr>
              <a:t>           </a:t>
            </a:r>
            <a:r>
              <a:rPr lang="en-US" sz="1200" b="1" u="sng" spc="-1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lang="en-US" sz="12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             </a:t>
            </a:r>
            <a:r>
              <a:rPr lang="ru-RU" sz="12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4 823,0 </a:t>
            </a:r>
            <a:r>
              <a:rPr lang="en-US" sz="12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lang="ru-RU" sz="1200" u="sng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200" b="1" spc="-85" dirty="0" err="1" smtClean="0">
                <a:latin typeface="Trebuchet MS"/>
                <a:cs typeface="Trebuchet MS"/>
              </a:rPr>
              <a:t>Доходы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50" dirty="0">
                <a:latin typeface="Trebuchet MS"/>
                <a:cs typeface="Trebuchet MS"/>
              </a:rPr>
              <a:t> </a:t>
            </a:r>
            <a:r>
              <a:rPr sz="1200" b="1" spc="-85" dirty="0">
                <a:latin typeface="Trebuchet MS"/>
                <a:cs typeface="Trebuchet MS"/>
              </a:rPr>
              <a:t>уплаты  </a:t>
            </a:r>
            <a:r>
              <a:rPr sz="1200" b="1" spc="-65" dirty="0">
                <a:latin typeface="Trebuchet MS"/>
                <a:cs typeface="Trebuchet MS"/>
              </a:rPr>
              <a:t>акцизов</a:t>
            </a:r>
            <a:endParaRPr sz="12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29 467,8 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5"/>
          <p:cNvSpPr/>
          <p:nvPr/>
        </p:nvSpPr>
        <p:spPr>
          <a:xfrm>
            <a:off x="6007608" y="1839207"/>
            <a:ext cx="2304415" cy="591572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5"/>
          <p:cNvSpPr/>
          <p:nvPr/>
        </p:nvSpPr>
        <p:spPr>
          <a:xfrm>
            <a:off x="6007609" y="2402468"/>
            <a:ext cx="2293756" cy="540888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12"/>
          <p:cNvSpPr/>
          <p:nvPr/>
        </p:nvSpPr>
        <p:spPr>
          <a:xfrm>
            <a:off x="6023403" y="2436621"/>
            <a:ext cx="2277962" cy="50673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1200" b="1" dirty="0" smtClean="0">
                <a:latin typeface="Trebuchet MS" panose="020B0603020202020204" pitchFamily="34" charset="0"/>
              </a:rPr>
              <a:t>Налоги на имущество</a:t>
            </a:r>
          </a:p>
          <a:p>
            <a:pPr algn="ctr"/>
            <a:r>
              <a:rPr lang="ru-RU" sz="1200" b="1" dirty="0" smtClean="0">
                <a:latin typeface="Trebuchet MS" panose="020B0603020202020204" pitchFamily="34" charset="0"/>
              </a:rPr>
              <a:t> 6 795,3 </a:t>
            </a:r>
            <a:r>
              <a:rPr lang="ru-RU" sz="1200" b="1" dirty="0" err="1" smtClean="0">
                <a:latin typeface="Trebuchet MS" panose="020B0603020202020204" pitchFamily="34" charset="0"/>
              </a:rPr>
              <a:t>тыс.руб</a:t>
            </a:r>
            <a:r>
              <a:rPr lang="ru-RU" sz="1200" b="1" dirty="0" smtClean="0">
                <a:latin typeface="Trebuchet MS" panose="020B0603020202020204" pitchFamily="34" charset="0"/>
              </a:rPr>
              <a:t>.</a:t>
            </a:r>
            <a:endParaRPr sz="1200" b="1" dirty="0">
              <a:latin typeface="Trebuchet MS" panose="020B0603020202020204" pitchFamily="34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267200" y="1387460"/>
            <a:ext cx="1159880" cy="57688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80 %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267200" y="2554936"/>
            <a:ext cx="1159880" cy="48701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1,3 %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4267200" y="3027582"/>
            <a:ext cx="1159884" cy="65071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3,3 %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4267200" y="3675379"/>
            <a:ext cx="1167167" cy="7123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2,4  %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4267200" y="4387703"/>
            <a:ext cx="1178285" cy="73630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0,9 %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267200" y="5107304"/>
            <a:ext cx="1182687" cy="63563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5,7 %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267200" y="5746976"/>
            <a:ext cx="1182687" cy="6206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1,9 %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4267199" y="1974277"/>
            <a:ext cx="1159881" cy="5708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4,2 %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4" name="Стрелка вправо 73"/>
          <p:cNvSpPr/>
          <p:nvPr/>
        </p:nvSpPr>
        <p:spPr>
          <a:xfrm>
            <a:off x="5449887" y="1484502"/>
            <a:ext cx="528003" cy="1913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трелка вправо 74"/>
          <p:cNvSpPr/>
          <p:nvPr/>
        </p:nvSpPr>
        <p:spPr>
          <a:xfrm>
            <a:off x="5449887" y="2148903"/>
            <a:ext cx="557721" cy="2132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трелка вправо 75"/>
          <p:cNvSpPr/>
          <p:nvPr/>
        </p:nvSpPr>
        <p:spPr>
          <a:xfrm>
            <a:off x="5427080" y="2599180"/>
            <a:ext cx="587069" cy="1992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трелка вправо 76"/>
          <p:cNvSpPr/>
          <p:nvPr/>
        </p:nvSpPr>
        <p:spPr>
          <a:xfrm>
            <a:off x="5445485" y="3130294"/>
            <a:ext cx="585739" cy="222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трелка вправо 77"/>
          <p:cNvSpPr/>
          <p:nvPr/>
        </p:nvSpPr>
        <p:spPr>
          <a:xfrm>
            <a:off x="5449887" y="3810000"/>
            <a:ext cx="564262" cy="2215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трелка вправо 78"/>
          <p:cNvSpPr/>
          <p:nvPr/>
        </p:nvSpPr>
        <p:spPr>
          <a:xfrm>
            <a:off x="5449887" y="4572000"/>
            <a:ext cx="573516" cy="191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Стрелка вправо 79"/>
          <p:cNvSpPr/>
          <p:nvPr/>
        </p:nvSpPr>
        <p:spPr>
          <a:xfrm>
            <a:off x="5449887" y="5262626"/>
            <a:ext cx="564262" cy="1708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Стрелка вправо 80"/>
          <p:cNvSpPr/>
          <p:nvPr/>
        </p:nvSpPr>
        <p:spPr>
          <a:xfrm>
            <a:off x="5445485" y="6083741"/>
            <a:ext cx="568664" cy="164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7521" y="290448"/>
            <a:ext cx="8679085" cy="10650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1600" spc="-105" dirty="0">
                <a:latin typeface="+mj-lt"/>
              </a:rPr>
              <a:t>Безвозмездные </a:t>
            </a:r>
            <a:r>
              <a:rPr sz="1600" spc="-130" dirty="0">
                <a:latin typeface="+mj-lt"/>
              </a:rPr>
              <a:t>поступления </a:t>
            </a:r>
            <a:r>
              <a:rPr sz="1600" spc="-100" dirty="0">
                <a:latin typeface="+mj-lt"/>
              </a:rPr>
              <a:t>в</a:t>
            </a:r>
            <a:r>
              <a:rPr sz="1600" spc="-295" dirty="0">
                <a:latin typeface="+mj-lt"/>
              </a:rPr>
              <a:t> </a:t>
            </a:r>
            <a:r>
              <a:rPr sz="1600" spc="-125" dirty="0">
                <a:latin typeface="+mj-lt"/>
              </a:rPr>
              <a:t>бюджет</a:t>
            </a:r>
            <a:endParaRPr sz="16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lang="ru-RU" sz="1600" spc="-120" dirty="0">
                <a:latin typeface="+mj-lt"/>
              </a:rPr>
              <a:t>муниципального образования «Муниципальный округ </a:t>
            </a:r>
            <a:r>
              <a:rPr lang="ru-RU" sz="1600" spc="-120" dirty="0" err="1">
                <a:latin typeface="+mj-lt"/>
              </a:rPr>
              <a:t>Увинский</a:t>
            </a:r>
            <a:r>
              <a:rPr lang="ru-RU" sz="1600" spc="-120" dirty="0">
                <a:latin typeface="+mj-lt"/>
              </a:rPr>
              <a:t> район Удмуртской Республики»</a:t>
            </a:r>
            <a:r>
              <a:rPr sz="1600" spc="-100" dirty="0" smtClean="0">
                <a:latin typeface="+mj-lt"/>
              </a:rPr>
              <a:t>в</a:t>
            </a:r>
            <a:r>
              <a:rPr sz="1600" spc="-165" dirty="0" smtClean="0">
                <a:latin typeface="+mj-lt"/>
              </a:rPr>
              <a:t> </a:t>
            </a:r>
            <a:r>
              <a:rPr lang="en-US" sz="1600" spc="-160" dirty="0">
                <a:latin typeface="+mj-lt"/>
              </a:rPr>
              <a:t>2</a:t>
            </a:r>
            <a:r>
              <a:rPr sz="1600" spc="-150" dirty="0" smtClean="0">
                <a:latin typeface="+mj-lt"/>
              </a:rPr>
              <a:t> </a:t>
            </a:r>
            <a:r>
              <a:rPr lang="ru-RU" sz="1600" spc="-150" dirty="0" smtClean="0">
                <a:latin typeface="+mj-lt"/>
              </a:rPr>
              <a:t> </a:t>
            </a:r>
            <a:r>
              <a:rPr sz="1600" spc="-120" dirty="0" err="1" smtClean="0">
                <a:latin typeface="+mj-lt"/>
              </a:rPr>
              <a:t>квартале</a:t>
            </a:r>
            <a:r>
              <a:rPr sz="1600" spc="-180" dirty="0" smtClean="0">
                <a:latin typeface="+mj-lt"/>
              </a:rPr>
              <a:t> </a:t>
            </a:r>
            <a:r>
              <a:rPr lang="ru-RU" sz="1600" spc="-180" dirty="0" smtClean="0">
                <a:latin typeface="+mj-lt"/>
              </a:rPr>
              <a:t> </a:t>
            </a:r>
            <a:r>
              <a:rPr sz="1600" spc="-160" dirty="0" smtClean="0">
                <a:latin typeface="+mj-lt"/>
              </a:rPr>
              <a:t>20</a:t>
            </a:r>
            <a:r>
              <a:rPr lang="ru-RU" sz="1600" spc="-160" dirty="0" smtClean="0">
                <a:latin typeface="+mj-lt"/>
              </a:rPr>
              <a:t>25 </a:t>
            </a:r>
            <a:r>
              <a:rPr sz="1600" spc="-130" dirty="0" err="1" smtClean="0">
                <a:latin typeface="+mj-lt"/>
              </a:rPr>
              <a:t>года</a:t>
            </a:r>
            <a:endParaRPr sz="16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71,4</a:t>
            </a:r>
            <a:r>
              <a:rPr lang="en-US" spc="-40" dirty="0" smtClean="0">
                <a:latin typeface="Trebuchet MS"/>
                <a:cs typeface="Trebuchet MS"/>
              </a:rPr>
              <a:t>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28,6</a:t>
            </a:r>
            <a:r>
              <a:rPr lang="en-US" spc="-40" dirty="0" smtClean="0">
                <a:latin typeface="Trebuchet MS"/>
                <a:cs typeface="Trebuchet MS"/>
              </a:rPr>
              <a:t>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cs typeface="Trebuchet MS"/>
              </a:rPr>
              <a:t>518 783,5</a:t>
            </a:r>
            <a:r>
              <a:rPr lang="en-US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en-US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1 297 482,7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45872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r>
              <a:rPr lang="en-US" sz="2000" b="1" spc="-120" dirty="0" smtClean="0">
                <a:latin typeface="+mj-lt"/>
                <a:cs typeface="Trebuchet MS"/>
              </a:rPr>
              <a:t>                </a:t>
            </a:r>
            <a:r>
              <a:rPr lang="en-US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1 816 266,2 </a:t>
            </a:r>
            <a:r>
              <a:rPr sz="2000" b="1" u="sng" spc="-150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6527" y="1340738"/>
            <a:ext cx="4334511" cy="7900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99990" y="1340738"/>
            <a:ext cx="4293743" cy="790017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54677" y="1464005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24 690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85894" y="2928453"/>
            <a:ext cx="4269391" cy="50877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495165" y="2902322"/>
            <a:ext cx="4260536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67064" y="3437223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48080" y="3437714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784783" y="2901814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723 605,1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en-US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505 962,7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032678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79763" y="403255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52178" y="4026789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56 612,1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00243" y="4557141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545964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17764" y="4627054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en-US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2 635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4318" y="5180306"/>
            <a:ext cx="4293582" cy="83039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522051" y="5180306"/>
            <a:ext cx="4307205" cy="841197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924713" y="5180529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17  252,2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48622" y="2148577"/>
            <a:ext cx="4307078" cy="7532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48081" y="2148577"/>
            <a:ext cx="4307205" cy="753745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56132" y="2168778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 err="1">
                <a:latin typeface="Trebuchet MS"/>
                <a:cs typeface="Trebuchet MS"/>
              </a:rPr>
              <a:t>сбалансированности</a:t>
            </a:r>
            <a:r>
              <a:rPr sz="1200" b="1" spc="-75" dirty="0">
                <a:latin typeface="Trebuchet MS"/>
                <a:cs typeface="Trebuchet MS"/>
              </a:rPr>
              <a:t>  </a:t>
            </a:r>
            <a:r>
              <a:rPr sz="1200" b="1" spc="-75" dirty="0" err="1" smtClean="0">
                <a:latin typeface="Trebuchet MS"/>
                <a:cs typeface="Trebuchet MS"/>
              </a:rPr>
              <a:t>бюджетов</a:t>
            </a:r>
            <a:r>
              <a:rPr lang="en-US" sz="1200" b="1" spc="-75" dirty="0" smtClean="0">
                <a:latin typeface="Trebuchet MS"/>
                <a:cs typeface="Trebuchet MS"/>
              </a:rPr>
              <a:t> </a:t>
            </a:r>
            <a:r>
              <a:rPr lang="ru-RU" sz="1200" b="1" spc="-75" dirty="0">
                <a:latin typeface="Trebuchet MS"/>
                <a:cs typeface="Trebuchet MS"/>
              </a:rPr>
              <a:t>,</a:t>
            </a:r>
            <a:r>
              <a:rPr lang="ru-RU" sz="1200" b="1" spc="-75" dirty="0" smtClean="0">
                <a:latin typeface="Trebuchet MS"/>
                <a:cs typeface="Trebuchet MS"/>
              </a:rPr>
              <a:t>Прочие ДОТАЦИИ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en-US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1230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00019" y="476630"/>
            <a:ext cx="8407018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z="1600" spc="-165" dirty="0">
                <a:latin typeface="+mj-lt"/>
              </a:rPr>
              <a:t>Структура </a:t>
            </a:r>
            <a:r>
              <a:rPr sz="1600" spc="-150" dirty="0">
                <a:latin typeface="+mj-lt"/>
              </a:rPr>
              <a:t>расходов</a:t>
            </a:r>
            <a:r>
              <a:rPr sz="1600" spc="-240" dirty="0">
                <a:latin typeface="+mj-lt"/>
              </a:rPr>
              <a:t> </a:t>
            </a:r>
            <a:r>
              <a:rPr sz="1600"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lang="ru-RU" sz="1600" spc="-120" dirty="0">
                <a:latin typeface="+mj-lt"/>
              </a:rPr>
              <a:t>муниципального образования «Муниципальный округ </a:t>
            </a:r>
            <a:r>
              <a:rPr lang="ru-RU" sz="1600" spc="-120" dirty="0" err="1">
                <a:latin typeface="+mj-lt"/>
              </a:rPr>
              <a:t>Увинский</a:t>
            </a:r>
            <a:r>
              <a:rPr lang="ru-RU" sz="1600" spc="-120" dirty="0">
                <a:latin typeface="+mj-lt"/>
              </a:rPr>
              <a:t> район Удмуртской Республики</a:t>
            </a:r>
            <a:r>
              <a:rPr lang="ru-RU" sz="1600" spc="-120" dirty="0" smtClean="0">
                <a:latin typeface="+mj-lt"/>
              </a:rPr>
              <a:t>» </a:t>
            </a:r>
            <a:r>
              <a:rPr sz="1600" spc="-125" dirty="0" smtClean="0">
                <a:latin typeface="+mj-lt"/>
              </a:rPr>
              <a:t>в </a:t>
            </a:r>
            <a:r>
              <a:rPr lang="ru-RU" sz="1600" spc="-190" dirty="0">
                <a:latin typeface="+mj-lt"/>
              </a:rPr>
              <a:t>2</a:t>
            </a:r>
            <a:r>
              <a:rPr sz="1600" spc="-190" dirty="0" smtClean="0">
                <a:latin typeface="+mj-lt"/>
              </a:rPr>
              <a:t> </a:t>
            </a:r>
            <a:r>
              <a:rPr lang="ru-RU" sz="1600" spc="-190" dirty="0" smtClean="0">
                <a:latin typeface="+mj-lt"/>
              </a:rPr>
              <a:t> </a:t>
            </a:r>
            <a:r>
              <a:rPr sz="1600" spc="-145" dirty="0" err="1" smtClean="0">
                <a:latin typeface="+mj-lt"/>
              </a:rPr>
              <a:t>квартале</a:t>
            </a:r>
            <a:r>
              <a:rPr sz="1600" spc="-145" dirty="0" smtClean="0">
                <a:latin typeface="+mj-lt"/>
              </a:rPr>
              <a:t> </a:t>
            </a:r>
            <a:r>
              <a:rPr lang="ru-RU" sz="1600" spc="-145" dirty="0" smtClean="0">
                <a:latin typeface="+mj-lt"/>
              </a:rPr>
              <a:t> </a:t>
            </a:r>
            <a:r>
              <a:rPr sz="1600" spc="-195" dirty="0" smtClean="0">
                <a:latin typeface="+mj-lt"/>
              </a:rPr>
              <a:t>20</a:t>
            </a:r>
            <a:r>
              <a:rPr lang="ru-RU" sz="1600" spc="-195" dirty="0" smtClean="0">
                <a:latin typeface="+mj-lt"/>
              </a:rPr>
              <a:t>25  </a:t>
            </a:r>
            <a:r>
              <a:rPr sz="1600" spc="-160" dirty="0" err="1" smtClean="0">
                <a:latin typeface="+mj-lt"/>
              </a:rPr>
              <a:t>года</a:t>
            </a:r>
            <a:endParaRPr sz="1600" spc="-16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1 931 677,5 </a:t>
            </a:r>
            <a:r>
              <a:rPr sz="2000" b="1" u="sng" spc="-155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211582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lang="ru-RU" b="1" spc="-145" dirty="0" smtClean="0">
                <a:latin typeface="Trebuchet MS"/>
                <a:cs typeface="Trebuchet MS"/>
              </a:rPr>
              <a:t>2</a:t>
            </a:r>
            <a:r>
              <a:rPr sz="1800" b="1" spc="-235" dirty="0" smtClean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25 </a:t>
            </a:r>
            <a:r>
              <a:rPr sz="1800" b="1" spc="-120" dirty="0" err="1" smtClean="0">
                <a:latin typeface="Trebuchet MS"/>
                <a:cs typeface="Trebuchet MS"/>
              </a:rPr>
              <a:t>года</a:t>
            </a:r>
            <a:r>
              <a:rPr sz="1800" b="1" spc="-120" dirty="0" smtClean="0">
                <a:latin typeface="Trebuchet MS"/>
                <a:cs typeface="Trebuchet MS"/>
              </a:rPr>
              <a:t>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lang="ru-RU" b="1" spc="-145" dirty="0" smtClean="0">
                <a:latin typeface="Trebuchet MS"/>
                <a:cs typeface="Trebuchet MS"/>
              </a:rPr>
              <a:t>125 </a:t>
            </a:r>
            <a:r>
              <a:rPr sz="1800" b="1" spc="-15" dirty="0" smtClean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69,</a:t>
            </a:r>
            <a:r>
              <a:rPr lang="ru-RU" sz="1800" b="1" spc="-160" dirty="0" smtClean="0">
                <a:latin typeface="Trebuchet MS"/>
                <a:cs typeface="Trebuchet MS"/>
              </a:rPr>
              <a:t>1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7,8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en-US" b="1" spc="-165" dirty="0" smtClean="0">
                <a:latin typeface="Trebuchet MS"/>
                <a:cs typeface="Trebuchet MS"/>
              </a:rPr>
              <a:t>2</a:t>
            </a:r>
            <a:r>
              <a:rPr lang="ru-RU" b="1" spc="-165" dirty="0" smtClean="0">
                <a:latin typeface="Trebuchet MS"/>
                <a:cs typeface="Trebuchet MS"/>
              </a:rPr>
              <a:t>2,6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 smtClean="0">
                <a:latin typeface="Trebuchet MS"/>
                <a:cs typeface="Trebuchet MS"/>
              </a:rPr>
              <a:t>5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00401" y="1680210"/>
            <a:ext cx="2139568" cy="82907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1 335 055,6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150 613,8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 smtClean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437 191,4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81400" y="5196966"/>
            <a:ext cx="1710690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 algn="ctr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</a:t>
            </a:r>
            <a:r>
              <a:rPr lang="ru-RU" sz="1400" b="1" spc="-85" dirty="0" smtClean="0">
                <a:latin typeface="Trebuchet MS"/>
                <a:cs typeface="Trebuchet MS"/>
              </a:rPr>
              <a:t>            </a:t>
            </a:r>
            <a:r>
              <a:rPr lang="ru-RU" sz="1400" b="1" spc="-125" dirty="0" smtClean="0">
                <a:latin typeface="Trebuchet MS"/>
                <a:cs typeface="Trebuchet MS"/>
              </a:rPr>
              <a:t>8 816,7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57200" y="567385"/>
            <a:ext cx="8153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z="1600" spc="-120" dirty="0">
                <a:latin typeface="+mj-lt"/>
              </a:rPr>
              <a:t>Анализ </a:t>
            </a:r>
            <a:r>
              <a:rPr sz="1600" spc="-150" dirty="0" err="1">
                <a:latin typeface="+mj-lt"/>
              </a:rPr>
              <a:t>расходов</a:t>
            </a:r>
            <a:r>
              <a:rPr sz="1600" spc="-275" dirty="0">
                <a:latin typeface="+mj-lt"/>
              </a:rPr>
              <a:t> </a:t>
            </a:r>
            <a:r>
              <a:rPr lang="ru-RU" sz="1600" spc="-275" dirty="0" smtClean="0">
                <a:latin typeface="+mj-lt"/>
              </a:rPr>
              <a:t> </a:t>
            </a:r>
            <a:r>
              <a:rPr sz="1600" spc="-145" dirty="0" err="1" smtClean="0">
                <a:latin typeface="+mj-lt"/>
              </a:rPr>
              <a:t>бюджета</a:t>
            </a:r>
            <a:endParaRPr sz="1600" spc="-145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lang="ru-RU" sz="1600" spc="-120" dirty="0">
                <a:latin typeface="+mj-lt"/>
              </a:rPr>
              <a:t>муниципального образования «Муниципальный округ </a:t>
            </a:r>
            <a:r>
              <a:rPr lang="ru-RU" sz="1600" spc="-120" dirty="0" err="1">
                <a:latin typeface="+mj-lt"/>
              </a:rPr>
              <a:t>Увинский</a:t>
            </a:r>
            <a:r>
              <a:rPr lang="ru-RU" sz="1600" spc="-120" dirty="0">
                <a:latin typeface="+mj-lt"/>
              </a:rPr>
              <a:t> район Удмуртской Республики»</a:t>
            </a:r>
            <a:r>
              <a:rPr sz="1600" spc="-120" dirty="0" err="1" smtClean="0">
                <a:latin typeface="+mj-lt"/>
              </a:rPr>
              <a:t>за</a:t>
            </a:r>
            <a:r>
              <a:rPr sz="1600" spc="-120" dirty="0" smtClean="0">
                <a:latin typeface="+mj-lt"/>
              </a:rPr>
              <a:t> </a:t>
            </a:r>
            <a:r>
              <a:rPr lang="ru-RU" sz="1600" spc="-190" dirty="0">
                <a:latin typeface="+mj-lt"/>
              </a:rPr>
              <a:t>2</a:t>
            </a:r>
            <a:r>
              <a:rPr sz="1600" spc="-190" dirty="0" smtClean="0">
                <a:latin typeface="+mj-lt"/>
              </a:rPr>
              <a:t> </a:t>
            </a:r>
            <a:r>
              <a:rPr sz="1600" spc="-140" dirty="0" err="1" smtClean="0">
                <a:latin typeface="+mj-lt"/>
              </a:rPr>
              <a:t>квартал</a:t>
            </a:r>
            <a:r>
              <a:rPr sz="1600" spc="-140" dirty="0" smtClean="0">
                <a:latin typeface="+mj-lt"/>
              </a:rPr>
              <a:t> </a:t>
            </a:r>
            <a:r>
              <a:rPr sz="1600" spc="-195" dirty="0" smtClean="0">
                <a:latin typeface="+mj-lt"/>
              </a:rPr>
              <a:t>20</a:t>
            </a:r>
            <a:r>
              <a:rPr lang="ru-RU" sz="1600" spc="-195" smtClean="0">
                <a:latin typeface="+mj-lt"/>
              </a:rPr>
              <a:t>25 </a:t>
            </a:r>
            <a:r>
              <a:rPr sz="1600" spc="-110" smtClean="0">
                <a:latin typeface="+mj-lt"/>
              </a:rPr>
              <a:t>и </a:t>
            </a:r>
            <a:r>
              <a:rPr sz="1600" spc="-195" dirty="0" smtClean="0">
                <a:latin typeface="+mj-lt"/>
              </a:rPr>
              <a:t>20</a:t>
            </a:r>
            <a:r>
              <a:rPr lang="ru-RU" sz="1600" spc="-195" dirty="0" smtClean="0">
                <a:latin typeface="+mj-lt"/>
              </a:rPr>
              <a:t>26 </a:t>
            </a:r>
            <a:r>
              <a:rPr sz="1600" spc="-290" dirty="0" smtClean="0">
                <a:latin typeface="+mj-lt"/>
              </a:rPr>
              <a:t>г</a:t>
            </a:r>
            <a:r>
              <a:rPr lang="en-US" sz="1600" spc="-290" dirty="0" smtClean="0">
                <a:latin typeface="+mj-lt"/>
              </a:rPr>
              <a:t>  </a:t>
            </a:r>
            <a:r>
              <a:rPr sz="1600" spc="-290" dirty="0" smtClean="0">
                <a:latin typeface="+mj-lt"/>
              </a:rPr>
              <a:t>г</a:t>
            </a:r>
            <a:r>
              <a:rPr sz="1600"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713385"/>
              </p:ext>
            </p:extLst>
          </p:nvPr>
        </p:nvGraphicFramePr>
        <p:xfrm>
          <a:off x="438150" y="1558036"/>
          <a:ext cx="8368887" cy="45379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5701"/>
                <a:gridCol w="1298161"/>
                <a:gridCol w="1154132"/>
                <a:gridCol w="1480893"/>
              </a:tblGrid>
              <a:tr h="474783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sz="1600" b="1" spc="-22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25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0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25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26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77136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1 545 035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1 931 678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en-US"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25</a:t>
                      </a: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866996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1 097 885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1 335 056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122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4566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957 319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1 174 742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123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5426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108 240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122 540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113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4566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12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306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15 539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12</a:t>
                      </a: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5426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20 020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22 235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111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</a:spPr>
      <a:bodyPr wrap="square" lIns="0" tIns="0" rIns="0" bIns="0" rtlCol="0"/>
      <a:lstStyle>
        <a:defPPr marL="902335" marR="5080" indent="-890269" algn="ctr">
          <a:lnSpc>
            <a:spcPct val="100000"/>
          </a:lnSpc>
          <a:spcBef>
            <a:spcPts val="100"/>
          </a:spcBef>
          <a:defRPr sz="1400" b="1" spc="-75" dirty="0" smtClean="0">
            <a:latin typeface="Trebuchet MS"/>
            <a:cs typeface="Trebuchet MS"/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1307</TotalTime>
  <Words>470</Words>
  <Application>Microsoft Office PowerPoint</Application>
  <PresentationFormat>Экран (4:3)</PresentationFormat>
  <Paragraphs>118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Исполнение бюджета  муниципального образования</vt:lpstr>
      <vt:lpstr>Структура доходов   бюджета  муниципального образования «Муниципальный округ Увинский район Удмуртской Республики»</vt:lpstr>
      <vt:lpstr>Безвозмездные поступления в бюджет муниципального образования «Муниципальный округ Увинский район Удмуртской Республики»в 2  квартале  2025 года</vt:lpstr>
      <vt:lpstr>Структура расходов бюджета муниципального образования «Муниципальный округ Увинский район Удмуртской Республики» в 2  квартале  2025  года</vt:lpstr>
      <vt:lpstr>Анализ расходов  бюджета муниципального образования «Муниципальный округ Увинский район Удмуртской Республики»за 2 квартал 2025 и 2026 г 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81</cp:revision>
  <cp:lastPrinted>2025-04-22T04:05:58Z</cp:lastPrinted>
  <dcterms:created xsi:type="dcterms:W3CDTF">2019-05-07T09:47:47Z</dcterms:created>
  <dcterms:modified xsi:type="dcterms:W3CDTF">2026-07-22T05:16:13Z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